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8" r:id="rId3"/>
    <p:sldId id="264" r:id="rId4"/>
    <p:sldId id="271" r:id="rId5"/>
    <p:sldId id="267" r:id="rId6"/>
    <p:sldId id="257" r:id="rId7"/>
    <p:sldId id="258" r:id="rId8"/>
    <p:sldId id="259" r:id="rId9"/>
    <p:sldId id="265" r:id="rId10"/>
    <p:sldId id="266" r:id="rId11"/>
    <p:sldId id="260" r:id="rId12"/>
    <p:sldId id="261" r:id="rId13"/>
    <p:sldId id="263" r:id="rId14"/>
    <p:sldId id="269" r:id="rId15"/>
    <p:sldId id="270"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F56B4EB-756A-43A4-9B0F-A873E4F3369D}" type="datetimeFigureOut">
              <a:rPr lang="en-US" smtClean="0"/>
              <a:pPr/>
              <a:t>10/17/2014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1F7E9F-AC79-46D1-8D9D-67DB3EC3A5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53FC5CD-56D1-48DC-8326-78BB8B16BCE8}" type="datetimeFigureOut">
              <a:rPr lang="en-US" smtClean="0"/>
              <a:pPr/>
              <a:t>10/17/2014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AB4AD2A-AD9A-4241-A32F-18729D3478E6}" type="slidenum">
              <a:rPr lang="en-US" smtClean="0"/>
              <a:pPr/>
              <a:t>‹#›</a:t>
            </a:fld>
            <a:endParaRPr lang="en-US"/>
          </a:p>
        </p:txBody>
      </p:sp>
    </p:spTree>
    <p:extLst>
      <p:ext uri="{BB962C8B-B14F-4D97-AF65-F5344CB8AC3E}">
        <p14:creationId xmlns="" xmlns:p14="http://schemas.microsoft.com/office/powerpoint/2010/main" val="289530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STUDENTS DIFFER MAY</a:t>
            </a:r>
          </a:p>
          <a:p>
            <a:r>
              <a:rPr lang="en-US" dirty="0" smtClean="0"/>
              <a:t>BE INCONVENIENT, BUT IT IS</a:t>
            </a:r>
          </a:p>
          <a:p>
            <a:r>
              <a:rPr lang="en-US" dirty="0" smtClean="0"/>
              <a:t>INESCAPABLE. ADAPTING TO THE</a:t>
            </a:r>
          </a:p>
          <a:p>
            <a:r>
              <a:rPr lang="en-US" dirty="0" smtClean="0"/>
              <a:t>DIVERSITY IS THE INEVITABLE</a:t>
            </a:r>
          </a:p>
          <a:p>
            <a:r>
              <a:rPr lang="en-US" dirty="0" smtClean="0"/>
              <a:t>PRICE OF PRODUCTIVITY, HIGH</a:t>
            </a:r>
          </a:p>
          <a:p>
            <a:r>
              <a:rPr lang="en-US" dirty="0" smtClean="0"/>
              <a:t>STANDARDS, AND FAIRNESS</a:t>
            </a:r>
          </a:p>
          <a:p>
            <a:r>
              <a:rPr lang="en-US" dirty="0" smtClean="0"/>
              <a:t>TO THE STUDENTS.</a:t>
            </a:r>
          </a:p>
          <a:p>
            <a:r>
              <a:rPr lang="en-US" dirty="0" smtClean="0"/>
              <a:t>Horace’s Compromise (</a:t>
            </a:r>
            <a:r>
              <a:rPr lang="en-US" dirty="0" err="1" smtClean="0"/>
              <a:t>Sizer</a:t>
            </a:r>
            <a:r>
              <a:rPr lang="en-US" dirty="0" smtClean="0"/>
              <a:t>, 1984)</a:t>
            </a:r>
          </a:p>
          <a:p>
            <a:endParaRPr lang="en-US" dirty="0"/>
          </a:p>
        </p:txBody>
      </p:sp>
      <p:sp>
        <p:nvSpPr>
          <p:cNvPr id="4" name="Slide Number Placeholder 3"/>
          <p:cNvSpPr>
            <a:spLocks noGrp="1"/>
          </p:cNvSpPr>
          <p:nvPr>
            <p:ph type="sldNum" sz="quarter" idx="10"/>
          </p:nvPr>
        </p:nvSpPr>
        <p:spPr/>
        <p:txBody>
          <a:bodyPr/>
          <a:lstStyle/>
          <a:p>
            <a:fld id="{8AB4AD2A-AD9A-4241-A32F-18729D3478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a:t>
            </a:r>
            <a:r>
              <a:rPr lang="en-US" baseline="0" dirty="0" smtClean="0"/>
              <a:t> students identify an academic/</a:t>
            </a:r>
            <a:r>
              <a:rPr lang="en-US" baseline="0" dirty="0" err="1" smtClean="0"/>
              <a:t>extraculricular</a:t>
            </a:r>
            <a:r>
              <a:rPr lang="en-US" baseline="0" dirty="0" smtClean="0"/>
              <a:t> need</a:t>
            </a:r>
            <a:endParaRPr lang="en-US" dirty="0" smtClean="0"/>
          </a:p>
          <a:p>
            <a:endParaRPr lang="en-US" dirty="0"/>
          </a:p>
        </p:txBody>
      </p:sp>
      <p:sp>
        <p:nvSpPr>
          <p:cNvPr id="4" name="Slide Number Placeholder 3"/>
          <p:cNvSpPr>
            <a:spLocks noGrp="1"/>
          </p:cNvSpPr>
          <p:nvPr>
            <p:ph type="sldNum" sz="quarter" idx="10"/>
          </p:nvPr>
        </p:nvSpPr>
        <p:spPr/>
        <p:txBody>
          <a:bodyPr/>
          <a:lstStyle/>
          <a:p>
            <a:fld id="{8AB4AD2A-AD9A-4241-A32F-18729D3478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100" b="0" i="0" u="none" strike="noStrike" kern="1200" cap="none" spc="0" normalizeH="0" baseline="0" noProof="0" dirty="0" smtClean="0">
                <a:ln>
                  <a:noFill/>
                </a:ln>
                <a:solidFill>
                  <a:srgbClr val="EAEBDE">
                    <a:tint val="100000"/>
                    <a:shade val="90000"/>
                    <a:satMod val="250000"/>
                    <a:alpha val="100000"/>
                  </a:srgbClr>
                </a:solidFill>
                <a:effectLst>
                  <a:outerShdw blurRad="38100" dist="25500" dir="5400000" algn="tl" rotWithShape="0">
                    <a:srgbClr val="000000">
                      <a:satMod val="180000"/>
                      <a:alpha val="75000"/>
                    </a:srgbClr>
                  </a:outerShdw>
                </a:effectLst>
                <a:uLnTx/>
                <a:uFillTx/>
                <a:latin typeface="Rockwell"/>
                <a:ea typeface="+mj-ea"/>
                <a:cs typeface="+mj-cs"/>
              </a:rPr>
              <a:t>In the past, our gifted students have been neglected</a:t>
            </a:r>
            <a:endParaRPr lang="en-US" dirty="0"/>
          </a:p>
        </p:txBody>
      </p:sp>
      <p:sp>
        <p:nvSpPr>
          <p:cNvPr id="4" name="Slide Number Placeholder 3"/>
          <p:cNvSpPr>
            <a:spLocks noGrp="1"/>
          </p:cNvSpPr>
          <p:nvPr>
            <p:ph type="sldNum" sz="quarter" idx="10"/>
          </p:nvPr>
        </p:nvSpPr>
        <p:spPr/>
        <p:txBody>
          <a:bodyPr/>
          <a:lstStyle/>
          <a:p>
            <a:fld id="{8AB4AD2A-AD9A-4241-A32F-18729D3478E6}" type="slidenum">
              <a:rPr lang="en-US" smtClean="0"/>
              <a:pPr/>
              <a:t>2</a:t>
            </a:fld>
            <a:endParaRPr lang="en-US"/>
          </a:p>
        </p:txBody>
      </p:sp>
    </p:spTree>
    <p:extLst>
      <p:ext uri="{BB962C8B-B14F-4D97-AF65-F5344CB8AC3E}">
        <p14:creationId xmlns="" xmlns:p14="http://schemas.microsoft.com/office/powerpoint/2010/main" val="342753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Promote</a:t>
            </a:r>
          </a:p>
          <a:p>
            <a:r>
              <a:rPr lang="en-US" dirty="0" smtClean="0"/>
              <a:t>Leadership</a:t>
            </a:r>
          </a:p>
          <a:p>
            <a:r>
              <a:rPr lang="en-US" dirty="0" smtClean="0"/>
              <a:t>Creativity</a:t>
            </a:r>
          </a:p>
          <a:p>
            <a:r>
              <a:rPr lang="en-US" dirty="0" smtClean="0"/>
              <a:t>Social Justice</a:t>
            </a:r>
          </a:p>
          <a:p>
            <a:r>
              <a:rPr lang="en-US" dirty="0" smtClean="0"/>
              <a:t>Problem Solving</a:t>
            </a:r>
          </a:p>
          <a:p>
            <a:r>
              <a:rPr lang="en-US" dirty="0" smtClean="0"/>
              <a:t>Critical Thinking</a:t>
            </a:r>
          </a:p>
          <a:p>
            <a:endParaRPr lang="en-US" dirty="0"/>
          </a:p>
        </p:txBody>
      </p:sp>
      <p:sp>
        <p:nvSpPr>
          <p:cNvPr id="4" name="Slide Number Placeholder 3"/>
          <p:cNvSpPr>
            <a:spLocks noGrp="1"/>
          </p:cNvSpPr>
          <p:nvPr>
            <p:ph type="sldNum" sz="quarter" idx="10"/>
          </p:nvPr>
        </p:nvSpPr>
        <p:spPr/>
        <p:txBody>
          <a:bodyPr/>
          <a:lstStyle/>
          <a:p>
            <a:fld id="{8AB4AD2A-AD9A-4241-A32F-18729D3478E6}" type="slidenum">
              <a:rPr lang="en-US" smtClean="0"/>
              <a:pPr/>
              <a:t>3</a:t>
            </a:fld>
            <a:endParaRPr lang="en-US"/>
          </a:p>
        </p:txBody>
      </p:sp>
    </p:spTree>
    <p:extLst>
      <p:ext uri="{BB962C8B-B14F-4D97-AF65-F5344CB8AC3E}">
        <p14:creationId xmlns="" xmlns:p14="http://schemas.microsoft.com/office/powerpoint/2010/main" val="260595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Enrichment should not be a punishment and should take</a:t>
            </a:r>
            <a:r>
              <a:rPr lang="en-US" baseline="0" dirty="0" smtClean="0"/>
              <a:t> into consideration the students interests, abilities, and passions. What do they love? </a:t>
            </a:r>
            <a:r>
              <a:rPr lang="en-US" baseline="0" smtClean="0"/>
              <a:t>What are they curious about.</a:t>
            </a:r>
            <a:endParaRPr lang="en-US" dirty="0"/>
          </a:p>
        </p:txBody>
      </p:sp>
      <p:sp>
        <p:nvSpPr>
          <p:cNvPr id="4" name="Slide Number Placeholder 3"/>
          <p:cNvSpPr>
            <a:spLocks noGrp="1"/>
          </p:cNvSpPr>
          <p:nvPr>
            <p:ph type="sldNum" sz="quarter" idx="10"/>
          </p:nvPr>
        </p:nvSpPr>
        <p:spPr/>
        <p:txBody>
          <a:bodyPr/>
          <a:lstStyle/>
          <a:p>
            <a:fld id="{8AB4AD2A-AD9A-4241-A32F-18729D3478E6}" type="slidenum">
              <a:rPr lang="en-US" smtClean="0"/>
              <a:pPr/>
              <a:t>5</a:t>
            </a:fld>
            <a:endParaRPr lang="en-US"/>
          </a:p>
        </p:txBody>
      </p:sp>
    </p:spTree>
    <p:extLst>
      <p:ext uri="{BB962C8B-B14F-4D97-AF65-F5344CB8AC3E}">
        <p14:creationId xmlns="" xmlns:p14="http://schemas.microsoft.com/office/powerpoint/2010/main" val="222595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3000" b="0" i="0" u="none" strike="noStrike" kern="1200" cap="none" spc="0" normalizeH="0" baseline="0" noProof="0" dirty="0" smtClean="0">
                <a:ln>
                  <a:noFill/>
                </a:ln>
                <a:solidFill>
                  <a:prstClr val="white"/>
                </a:solidFill>
                <a:effectLst/>
                <a:uLnTx/>
                <a:uFillTx/>
                <a:latin typeface="Rockwell"/>
                <a:ea typeface="+mn-ea"/>
                <a:cs typeface="+mn-cs"/>
              </a:rPr>
              <a:t>Provide students with the topics to be studied in the upcoming weeks and online activities to support learning on those topics. Ask students to beta-test the activities and websites and provide feedback to you as to which activities and sites are the most engaging, easiest to use, most valuable in terms of learning, with the fewest technical issues. Have them create or complete a rubric to evaluate the sites with.</a:t>
            </a:r>
          </a:p>
          <a:p>
            <a:endParaRPr lang="en-US" dirty="0"/>
          </a:p>
        </p:txBody>
      </p:sp>
      <p:sp>
        <p:nvSpPr>
          <p:cNvPr id="4" name="Slide Number Placeholder 3"/>
          <p:cNvSpPr>
            <a:spLocks noGrp="1"/>
          </p:cNvSpPr>
          <p:nvPr>
            <p:ph type="sldNum" sz="quarter" idx="10"/>
          </p:nvPr>
        </p:nvSpPr>
        <p:spPr/>
        <p:txBody>
          <a:bodyPr/>
          <a:lstStyle/>
          <a:p>
            <a:fld id="{8AB4AD2A-AD9A-4241-A32F-18729D3478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B4AD2A-AD9A-4241-A32F-18729D3478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3582538-4095-472E-8FDA-C0BDFE8DBD7E}" type="datetimeFigureOut">
              <a:rPr lang="en-US" smtClean="0"/>
              <a:pPr/>
              <a:t>10/17/2014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24B327-4794-42FC-AAEB-54E84CF2D8DC}"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24B327-4794-42FC-AAEB-54E84CF2D8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24B327-4794-42FC-AAEB-54E84CF2D8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24B327-4794-42FC-AAEB-54E84CF2D8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3582538-4095-472E-8FDA-C0BDFE8DBD7E}" type="datetimeFigureOut">
              <a:rPr lang="en-US" smtClean="0"/>
              <a:pPr/>
              <a:t>10/17/2014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24B327-4794-42FC-AAEB-54E84CF2D8DC}"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024B327-4794-42FC-AAEB-54E84CF2D8DC}"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024B327-4794-42FC-AAEB-54E84CF2D8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24B327-4794-42FC-AAEB-54E84CF2D8D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582538-4095-472E-8FDA-C0BDFE8DBD7E}" type="datetimeFigureOut">
              <a:rPr lang="en-US" smtClean="0"/>
              <a:pPr/>
              <a:t>10/17/2014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024B327-4794-42FC-AAEB-54E84CF2D8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3582538-4095-472E-8FDA-C0BDFE8DBD7E}" type="datetimeFigureOut">
              <a:rPr lang="en-US" smtClean="0"/>
              <a:pPr/>
              <a:t>10/17/2014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24B327-4794-42FC-AAEB-54E84CF2D8DC}"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3582538-4095-472E-8FDA-C0BDFE8DBD7E}" type="datetimeFigureOut">
              <a:rPr lang="en-US" smtClean="0"/>
              <a:pPr/>
              <a:t>10/17/2014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24B327-4794-42FC-AAEB-54E84CF2D8DC}"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3582538-4095-472E-8FDA-C0BDFE8DBD7E}" type="datetimeFigureOut">
              <a:rPr lang="en-US" smtClean="0"/>
              <a:pPr/>
              <a:t>10/17/2014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024B327-4794-42FC-AAEB-54E84CF2D8DC}"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dtecher.hubpages.com/hub/math-project-ideas-examp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gifted.uconn.edu/siegle/tag/Digests/e594.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Year’s Growth: Differentiation for Gifted Students in Math</a:t>
            </a:r>
            <a:endParaRPr lang="en-US" dirty="0"/>
          </a:p>
        </p:txBody>
      </p:sp>
      <p:sp>
        <p:nvSpPr>
          <p:cNvPr id="3" name="Subtitle 2"/>
          <p:cNvSpPr>
            <a:spLocks noGrp="1"/>
          </p:cNvSpPr>
          <p:nvPr>
            <p:ph type="subTitle" idx="1"/>
          </p:nvPr>
        </p:nvSpPr>
        <p:spPr/>
        <p:txBody>
          <a:bodyPr/>
          <a:lstStyle/>
          <a:p>
            <a:r>
              <a:rPr lang="en-US" dirty="0" smtClean="0"/>
              <a:t>Amber </a:t>
            </a:r>
            <a:r>
              <a:rPr lang="en-US" dirty="0" err="1" smtClean="0"/>
              <a:t>Trantham</a:t>
            </a:r>
            <a:r>
              <a:rPr lang="en-US" dirty="0" smtClean="0"/>
              <a:t>, NBCT</a:t>
            </a:r>
          </a:p>
          <a:p>
            <a:r>
              <a:rPr lang="en-US" dirty="0" smtClean="0"/>
              <a:t>AMSTI Math Specialist</a:t>
            </a:r>
            <a:endParaRPr lang="en-US" dirty="0"/>
          </a:p>
        </p:txBody>
      </p:sp>
      <p:pic>
        <p:nvPicPr>
          <p:cNvPr id="6146" name="Picture 2" descr="C:\Users\JSU\AppData\Local\Microsoft\Windows\Temporary Internet Files\Content.IE5\STAC2BNT\MP90039978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903" y="3886200"/>
            <a:ext cx="3901440" cy="25999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Lowest price vendor for t-shirts, fundraisers or transportation on field trips</a:t>
            </a:r>
          </a:p>
          <a:p>
            <a:r>
              <a:rPr lang="en-US" dirty="0" smtClean="0"/>
              <a:t>Class or school-wide polls</a:t>
            </a:r>
            <a:endParaRPr lang="en-US" dirty="0"/>
          </a:p>
        </p:txBody>
      </p:sp>
      <p:pic>
        <p:nvPicPr>
          <p:cNvPr id="10242" name="Picture 2" descr="C:\Users\JSU\AppData\Local\Microsoft\Windows\Temporary Internet Files\Content.IE5\8WQCQY5R\MP90042761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3581400"/>
            <a:ext cx="3326859" cy="24431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552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Writing</a:t>
            </a:r>
            <a:endParaRPr lang="en-US" dirty="0"/>
          </a:p>
        </p:txBody>
      </p:sp>
      <p:sp>
        <p:nvSpPr>
          <p:cNvPr id="3" name="Content Placeholder 2"/>
          <p:cNvSpPr>
            <a:spLocks noGrp="1"/>
          </p:cNvSpPr>
          <p:nvPr>
            <p:ph idx="1"/>
          </p:nvPr>
        </p:nvSpPr>
        <p:spPr>
          <a:xfrm>
            <a:off x="457200" y="1646237"/>
            <a:ext cx="4114800" cy="4526280"/>
          </a:xfrm>
        </p:spPr>
        <p:txBody>
          <a:bodyPr/>
          <a:lstStyle/>
          <a:p>
            <a:r>
              <a:rPr lang="en-US" dirty="0" smtClean="0"/>
              <a:t>Who knows the needs of the school and classroom better than  those who are in it day after day?</a:t>
            </a:r>
            <a:endParaRPr lang="en-US" dirty="0"/>
          </a:p>
        </p:txBody>
      </p:sp>
      <p:pic>
        <p:nvPicPr>
          <p:cNvPr id="5122" name="Picture 2" descr="C:\Users\JSU\AppData\Local\Microsoft\Windows\Temporary Internet Files\Content.IE5\8WQCQY5R\MP90042768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828800"/>
            <a:ext cx="3861941" cy="39784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and Organizing Field Trips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JSU\AppData\Local\Microsoft\Windows\Temporary Internet Files\Content.IE5\8WQCQY5R\MP90042650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1981200"/>
            <a:ext cx="4038600" cy="403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214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032464"/>
          </a:xfrm>
        </p:spPr>
        <p:txBody>
          <a:bodyPr>
            <a:normAutofit fontScale="90000"/>
          </a:bodyPr>
          <a:lstStyle/>
          <a:p>
            <a:r>
              <a:rPr lang="en-US" dirty="0" smtClean="0"/>
              <a:t>Creating and Maintaining Classroom webpages, social media, or BLOGS </a:t>
            </a:r>
            <a:endParaRPr lang="en-US" dirty="0"/>
          </a:p>
        </p:txBody>
      </p:sp>
      <p:sp>
        <p:nvSpPr>
          <p:cNvPr id="3" name="Content Placeholder 2"/>
          <p:cNvSpPr>
            <a:spLocks noGrp="1"/>
          </p:cNvSpPr>
          <p:nvPr>
            <p:ph idx="1"/>
          </p:nvPr>
        </p:nvSpPr>
        <p:spPr>
          <a:xfrm>
            <a:off x="457200" y="2362199"/>
            <a:ext cx="8229600" cy="3810317"/>
          </a:xfrm>
        </p:spPr>
        <p:txBody>
          <a:bodyPr/>
          <a:lstStyle/>
          <a:p>
            <a:r>
              <a:rPr lang="en-US" dirty="0" smtClean="0"/>
              <a:t>Edmodo</a:t>
            </a:r>
          </a:p>
          <a:p>
            <a:r>
              <a:rPr lang="en-US" dirty="0" smtClean="0"/>
              <a:t>Learn Zillion</a:t>
            </a:r>
          </a:p>
          <a:p>
            <a:r>
              <a:rPr lang="en-US" dirty="0" smtClean="0"/>
              <a:t>Blogger</a:t>
            </a:r>
          </a:p>
          <a:p>
            <a:r>
              <a:rPr lang="en-US" dirty="0" smtClean="0"/>
              <a:t>Wiki</a:t>
            </a:r>
            <a:endParaRPr lang="en-US" dirty="0"/>
          </a:p>
        </p:txBody>
      </p:sp>
      <p:pic>
        <p:nvPicPr>
          <p:cNvPr id="3074" name="Picture 2" descr="C:\Users\JSU\AppData\Local\Microsoft\Windows\Temporary Internet Files\Content.IE5\OVT4816R\MP90044224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400" y="3276600"/>
            <a:ext cx="457200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16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Yearbook or Digital Portfolio of Math Learning</a:t>
            </a:r>
            <a:endParaRPr lang="en-US" dirty="0"/>
          </a:p>
        </p:txBody>
      </p:sp>
      <p:sp>
        <p:nvSpPr>
          <p:cNvPr id="3" name="Content Placeholder 2"/>
          <p:cNvSpPr>
            <a:spLocks noGrp="1"/>
          </p:cNvSpPr>
          <p:nvPr>
            <p:ph idx="1"/>
          </p:nvPr>
        </p:nvSpPr>
        <p:spPr/>
        <p:txBody>
          <a:bodyPr/>
          <a:lstStyle/>
          <a:p>
            <a:r>
              <a:rPr lang="en-US" dirty="0" smtClean="0"/>
              <a:t>Scanning work samples</a:t>
            </a:r>
          </a:p>
          <a:p>
            <a:r>
              <a:rPr lang="en-US" dirty="0" smtClean="0"/>
              <a:t>Digital layouts</a:t>
            </a:r>
          </a:p>
          <a:p>
            <a:r>
              <a:rPr lang="en-US" dirty="0" smtClean="0"/>
              <a:t>Photography and video</a:t>
            </a:r>
          </a:p>
          <a:p>
            <a:endParaRPr lang="en-US" dirty="0"/>
          </a:p>
        </p:txBody>
      </p:sp>
      <p:pic>
        <p:nvPicPr>
          <p:cNvPr id="13314" name="Picture 2" descr="C:\Users\JSU\AppData\Local\Microsoft\Windows\Temporary Internet Files\Content.IE5\T2T96S45\MP90044852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657600"/>
            <a:ext cx="3962400" cy="264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591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PBL Sites and Information </a:t>
            </a:r>
            <a:r>
              <a:rPr lang="en-US" dirty="0" smtClean="0">
                <a:hlinkClick r:id="rId3"/>
              </a:rPr>
              <a:t>http://edtecher.hubpages.com/hub/math-project-ideas-examples</a:t>
            </a:r>
            <a:endParaRPr lang="en-US" dirty="0" smtClean="0"/>
          </a:p>
          <a:p>
            <a:r>
              <a:rPr lang="en-US" b="1" dirty="0" smtClean="0"/>
              <a:t>Teaching Mathematics to Gifted Students in a Mixed-Ability Classroom </a:t>
            </a:r>
            <a:r>
              <a:rPr lang="en-US" b="1" dirty="0" smtClean="0">
                <a:hlinkClick r:id="rId4"/>
              </a:rPr>
              <a:t>http://www.gifted.uconn.edu/siegle/tag/Digests/e594.html</a:t>
            </a:r>
            <a:endParaRPr lang="en-US" b="1" dirty="0" smtClean="0"/>
          </a:p>
          <a:p>
            <a:endParaRPr lang="en-US" b="1" dirty="0" smtClean="0"/>
          </a:p>
          <a:p>
            <a:r>
              <a:rPr lang="fr-FR" b="1" dirty="0" smtClean="0"/>
              <a:t>Gardner, H. (1995). </a:t>
            </a:r>
            <a:r>
              <a:rPr lang="fr-FR" b="1" dirty="0" err="1" smtClean="0"/>
              <a:t>Reflections</a:t>
            </a:r>
            <a:r>
              <a:rPr lang="fr-FR" b="1" dirty="0" smtClean="0"/>
              <a:t> on multiple intelligences: </a:t>
            </a:r>
            <a:r>
              <a:rPr lang="fr-FR" b="1" dirty="0" err="1" smtClean="0"/>
              <a:t>Myths</a:t>
            </a:r>
            <a:r>
              <a:rPr lang="fr-FR" b="1" dirty="0" smtClean="0"/>
              <a:t> and</a:t>
            </a:r>
          </a:p>
          <a:p>
            <a:pPr>
              <a:buNone/>
            </a:pPr>
            <a:r>
              <a:rPr lang="fr-FR" b="1" dirty="0" smtClean="0"/>
              <a:t>   messages. Phi Delta </a:t>
            </a:r>
            <a:r>
              <a:rPr lang="fr-FR" b="1" dirty="0" err="1" smtClean="0"/>
              <a:t>Kappan</a:t>
            </a:r>
            <a:r>
              <a:rPr lang="fr-FR" b="1" dirty="0" smtClean="0"/>
              <a:t>, 77(3), 200-203, 206-209.</a:t>
            </a:r>
            <a:endParaRPr lang="en-US" b="1"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337264"/>
          </a:xfrm>
        </p:spPr>
        <p:txBody>
          <a:bodyPr>
            <a:normAutofit fontScale="90000"/>
          </a:bodyPr>
          <a:lstStyle/>
          <a:p>
            <a:r>
              <a:rPr lang="en-US" dirty="0" smtClean="0"/>
              <a:t>Common Ways Teachers “Occupied” students who had already mastered the content:</a:t>
            </a:r>
            <a:endParaRPr lang="en-US" dirty="0"/>
          </a:p>
        </p:txBody>
      </p:sp>
      <p:sp>
        <p:nvSpPr>
          <p:cNvPr id="3" name="Content Placeholder 2"/>
          <p:cNvSpPr>
            <a:spLocks noGrp="1"/>
          </p:cNvSpPr>
          <p:nvPr>
            <p:ph idx="1"/>
          </p:nvPr>
        </p:nvSpPr>
        <p:spPr>
          <a:xfrm>
            <a:off x="457200" y="2895599"/>
            <a:ext cx="8229600" cy="3276917"/>
          </a:xfrm>
        </p:spPr>
        <p:txBody>
          <a:bodyPr/>
          <a:lstStyle/>
          <a:p>
            <a:r>
              <a:rPr lang="en-US" dirty="0" smtClean="0"/>
              <a:t>Assistant teacher/</a:t>
            </a:r>
            <a:r>
              <a:rPr lang="en-US" dirty="0" err="1" smtClean="0"/>
              <a:t>tutorer</a:t>
            </a:r>
            <a:endParaRPr lang="en-US" dirty="0" smtClean="0"/>
          </a:p>
          <a:p>
            <a:r>
              <a:rPr lang="en-US" dirty="0" smtClean="0"/>
              <a:t>Technology</a:t>
            </a:r>
          </a:p>
          <a:p>
            <a:r>
              <a:rPr lang="en-US" dirty="0" smtClean="0"/>
              <a:t>Additional work or assignments</a:t>
            </a:r>
          </a:p>
          <a:p>
            <a:r>
              <a:rPr lang="en-US" dirty="0" smtClean="0"/>
              <a:t>Read a book</a:t>
            </a:r>
          </a:p>
          <a:p>
            <a:endParaRPr lang="en-US" dirty="0"/>
          </a:p>
        </p:txBody>
      </p:sp>
      <p:pic>
        <p:nvPicPr>
          <p:cNvPr id="12290" name="Picture 2" descr="C:\Users\JSU\AppData\Local\Microsoft\Windows\Temporary Internet Files\Content.IE5\OVT4816R\MP90030895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4443984"/>
            <a:ext cx="3048000" cy="20269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979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Enrichment is NOT teaching the next grade level’s content.</a:t>
            </a:r>
          </a:p>
          <a:p>
            <a:pPr marL="1746504" lvl="8" indent="0">
              <a:buNone/>
            </a:pPr>
            <a:r>
              <a:rPr lang="en-US" dirty="0"/>
              <a:t> </a:t>
            </a:r>
            <a:r>
              <a:rPr lang="en-US" dirty="0" smtClean="0"/>
              <a:t>                                                                             -Jason Zimba</a:t>
            </a:r>
            <a:endParaRPr lang="en-US" dirty="0"/>
          </a:p>
        </p:txBody>
      </p:sp>
      <p:pic>
        <p:nvPicPr>
          <p:cNvPr id="7171" name="Picture 3" descr="C:\Users\JSU\AppData\Local\Microsoft\Windows\Temporary Internet Files\Content.IE5\STAC2BNT\MP90040889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600" y="4007848"/>
            <a:ext cx="3657600" cy="24460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504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buNone/>
            </a:pPr>
            <a:r>
              <a:rPr lang="en-US" dirty="0" smtClean="0"/>
              <a:t>WE ARE NOT ALL THE SAME; </a:t>
            </a:r>
          </a:p>
          <a:p>
            <a:pPr algn="ctr">
              <a:buNone/>
            </a:pPr>
            <a:r>
              <a:rPr lang="en-US" dirty="0" smtClean="0"/>
              <a:t>WE DO NOT ALL HAVE THE SAME</a:t>
            </a:r>
          </a:p>
          <a:p>
            <a:pPr algn="ctr">
              <a:buNone/>
            </a:pPr>
            <a:r>
              <a:rPr lang="en-US" dirty="0" smtClean="0"/>
              <a:t>KINDS OF MINDS; EDUCATION</a:t>
            </a:r>
          </a:p>
          <a:p>
            <a:pPr algn="ctr">
              <a:buNone/>
            </a:pPr>
            <a:r>
              <a:rPr lang="en-US" dirty="0" smtClean="0"/>
              <a:t>WORKS MOST EFFECTIVELY FOR</a:t>
            </a:r>
          </a:p>
          <a:p>
            <a:pPr algn="ctr">
              <a:buNone/>
            </a:pPr>
            <a:r>
              <a:rPr lang="en-US" dirty="0" smtClean="0"/>
              <a:t>MOST INDIVIDUALS IF THESE</a:t>
            </a:r>
          </a:p>
          <a:p>
            <a:pPr algn="ctr">
              <a:buNone/>
            </a:pPr>
            <a:r>
              <a:rPr lang="en-US" dirty="0" smtClean="0"/>
              <a:t>DIFFERENCES … ARE TAKEN INTO</a:t>
            </a:r>
          </a:p>
          <a:p>
            <a:pPr algn="ctr">
              <a:buNone/>
            </a:pPr>
            <a:r>
              <a:rPr lang="en-US" dirty="0" smtClean="0"/>
              <a:t>ACCOUNT RATHER THAN</a:t>
            </a:r>
          </a:p>
          <a:p>
            <a:pPr algn="ctr">
              <a:buNone/>
            </a:pPr>
            <a:r>
              <a:rPr lang="en-US" dirty="0" smtClean="0"/>
              <a:t>DENIED OR IGNORED.</a:t>
            </a:r>
          </a:p>
          <a:p>
            <a:pPr algn="ctr">
              <a:buNone/>
            </a:pPr>
            <a:r>
              <a:rPr lang="en-US" dirty="0" smtClean="0"/>
              <a:t>“Reflections on Multiple Intelligences” </a:t>
            </a:r>
          </a:p>
          <a:p>
            <a:pPr algn="ctr">
              <a:buNone/>
            </a:pPr>
            <a:r>
              <a:rPr lang="en-US" dirty="0" smtClean="0"/>
              <a:t>(Gardner, 1995)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880064"/>
          </a:xfrm>
        </p:spPr>
        <p:txBody>
          <a:bodyPr>
            <a:normAutofit fontScale="90000"/>
          </a:bodyPr>
          <a:lstStyle/>
          <a:p>
            <a:r>
              <a:rPr lang="en-US" dirty="0" smtClean="0"/>
              <a:t>This is an opportunity to connect with the student and with their family.</a:t>
            </a:r>
            <a:endParaRPr lang="en-US" dirty="0"/>
          </a:p>
        </p:txBody>
      </p:sp>
      <p:sp>
        <p:nvSpPr>
          <p:cNvPr id="3" name="Content Placeholder 2"/>
          <p:cNvSpPr>
            <a:spLocks noGrp="1"/>
          </p:cNvSpPr>
          <p:nvPr>
            <p:ph idx="1"/>
          </p:nvPr>
        </p:nvSpPr>
        <p:spPr/>
        <p:txBody>
          <a:bodyPr/>
          <a:lstStyle/>
          <a:p>
            <a:endParaRPr lang="en-US" dirty="0" smtClean="0"/>
          </a:p>
          <a:p>
            <a:r>
              <a:rPr lang="en-US" dirty="0" smtClean="0"/>
              <a:t>Design enrichment collaboratively</a:t>
            </a:r>
          </a:p>
          <a:p>
            <a:r>
              <a:rPr lang="en-US" dirty="0" smtClean="0"/>
              <a:t>The student should feel empowered,  supported, and responsible.</a:t>
            </a:r>
          </a:p>
          <a:p>
            <a:r>
              <a:rPr lang="en-US" dirty="0" smtClean="0"/>
              <a:t>Guidelines should be created and any activity or assignment should have purpose and a timeline.</a:t>
            </a:r>
          </a:p>
          <a:p>
            <a:r>
              <a:rPr lang="en-US" dirty="0" smtClean="0"/>
              <a:t>A contract can outline all parties rolls and responsibilities.</a:t>
            </a:r>
          </a:p>
          <a:p>
            <a:endParaRPr lang="en-US" dirty="0"/>
          </a:p>
        </p:txBody>
      </p:sp>
    </p:spTree>
    <p:extLst>
      <p:ext uri="{BB962C8B-B14F-4D97-AF65-F5344CB8AC3E}">
        <p14:creationId xmlns="" xmlns:p14="http://schemas.microsoft.com/office/powerpoint/2010/main" val="426605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Testers</a:t>
            </a:r>
            <a:endParaRPr lang="en-US" dirty="0"/>
          </a:p>
        </p:txBody>
      </p:sp>
      <p:sp>
        <p:nvSpPr>
          <p:cNvPr id="3" name="Content Placeholder 2"/>
          <p:cNvSpPr>
            <a:spLocks noGrp="1"/>
          </p:cNvSpPr>
          <p:nvPr>
            <p:ph idx="1"/>
          </p:nvPr>
        </p:nvSpPr>
        <p:spPr>
          <a:xfrm>
            <a:off x="5410200" y="1646237"/>
            <a:ext cx="3276600" cy="4526280"/>
          </a:xfrm>
        </p:spPr>
        <p:txBody>
          <a:bodyPr>
            <a:normAutofit/>
          </a:bodyPr>
          <a:lstStyle/>
          <a:p>
            <a:r>
              <a:rPr lang="en-US" dirty="0" smtClean="0"/>
              <a:t>Websites</a:t>
            </a:r>
          </a:p>
          <a:p>
            <a:r>
              <a:rPr lang="en-US" dirty="0" smtClean="0"/>
              <a:t>Activities</a:t>
            </a:r>
          </a:p>
          <a:p>
            <a:r>
              <a:rPr lang="en-US" dirty="0" smtClean="0"/>
              <a:t>Games</a:t>
            </a:r>
            <a:endParaRPr lang="en-US" dirty="0"/>
          </a:p>
        </p:txBody>
      </p:sp>
      <p:pic>
        <p:nvPicPr>
          <p:cNvPr id="8194" name="Picture 2" descr="C:\Users\JSU\AppData\Local\Microsoft\Windows\Temporary Internet Files\Content.IE5\8WQCQY5R\MP90042656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00200"/>
            <a:ext cx="4648200" cy="4648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Design</a:t>
            </a:r>
            <a:endParaRPr lang="en-US" dirty="0"/>
          </a:p>
        </p:txBody>
      </p:sp>
      <p:sp>
        <p:nvSpPr>
          <p:cNvPr id="3" name="Content Placeholder 2"/>
          <p:cNvSpPr>
            <a:spLocks noGrp="1"/>
          </p:cNvSpPr>
          <p:nvPr>
            <p:ph idx="1"/>
          </p:nvPr>
        </p:nvSpPr>
        <p:spPr>
          <a:xfrm>
            <a:off x="457200" y="1646237"/>
            <a:ext cx="5029200" cy="4526280"/>
          </a:xfrm>
        </p:spPr>
        <p:txBody>
          <a:bodyPr/>
          <a:lstStyle/>
          <a:p>
            <a:r>
              <a:rPr lang="en-US" dirty="0" smtClean="0"/>
              <a:t>Digital Anchor Charts</a:t>
            </a:r>
          </a:p>
          <a:p>
            <a:r>
              <a:rPr lang="en-US" dirty="0" smtClean="0"/>
              <a:t>Models and Representations</a:t>
            </a:r>
          </a:p>
          <a:p>
            <a:r>
              <a:rPr lang="en-US" dirty="0" err="1" smtClean="0"/>
              <a:t>Adertisments</a:t>
            </a:r>
            <a:endParaRPr lang="en-US" dirty="0"/>
          </a:p>
        </p:txBody>
      </p:sp>
      <p:pic>
        <p:nvPicPr>
          <p:cNvPr id="4098" name="Picture 2" descr="C:\Users\JSU\AppData\Local\Microsoft\Windows\Temporary Internet Files\Content.IE5\T2T96S45\MP90043924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600" y="3581400"/>
            <a:ext cx="3733800" cy="249986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Test Items</a:t>
            </a:r>
            <a:endParaRPr lang="en-US" dirty="0"/>
          </a:p>
        </p:txBody>
      </p:sp>
      <p:sp>
        <p:nvSpPr>
          <p:cNvPr id="3" name="Content Placeholder 2"/>
          <p:cNvSpPr>
            <a:spLocks noGrp="1"/>
          </p:cNvSpPr>
          <p:nvPr>
            <p:ph idx="1"/>
          </p:nvPr>
        </p:nvSpPr>
        <p:spPr>
          <a:xfrm>
            <a:off x="457200" y="1646237"/>
            <a:ext cx="5638800" cy="4526280"/>
          </a:xfrm>
        </p:spPr>
        <p:txBody>
          <a:bodyPr/>
          <a:lstStyle/>
          <a:p>
            <a:r>
              <a:rPr lang="en-US" dirty="0" smtClean="0"/>
              <a:t>Learning how to create distracters</a:t>
            </a:r>
          </a:p>
          <a:p>
            <a:r>
              <a:rPr lang="en-US" dirty="0" smtClean="0"/>
              <a:t>Rewriting test items to be applicable to students</a:t>
            </a:r>
            <a:endParaRPr lang="en-US" dirty="0"/>
          </a:p>
        </p:txBody>
      </p:sp>
      <p:pic>
        <p:nvPicPr>
          <p:cNvPr id="11266" name="Picture 2" descr="C:\Users\JSU\AppData\Local\Microsoft\Windows\Temporary Internet Files\Content.IE5\STAC2BNT\MP90038267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3124200"/>
            <a:ext cx="2286000" cy="3200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Real-life Application </a:t>
            </a:r>
            <a:br>
              <a:rPr lang="en-US" dirty="0" smtClean="0"/>
            </a:br>
            <a:r>
              <a:rPr lang="en-US" dirty="0" smtClean="0"/>
              <a:t>or Career Research</a:t>
            </a:r>
            <a:endParaRPr lang="en-US" dirty="0"/>
          </a:p>
        </p:txBody>
      </p:sp>
      <p:sp>
        <p:nvSpPr>
          <p:cNvPr id="3" name="Content Placeholder 2"/>
          <p:cNvSpPr>
            <a:spLocks noGrp="1"/>
          </p:cNvSpPr>
          <p:nvPr>
            <p:ph idx="1"/>
          </p:nvPr>
        </p:nvSpPr>
        <p:spPr>
          <a:xfrm>
            <a:off x="457200" y="1646237"/>
            <a:ext cx="5486400" cy="4526280"/>
          </a:xfrm>
        </p:spPr>
        <p:txBody>
          <a:bodyPr/>
          <a:lstStyle/>
          <a:p>
            <a:r>
              <a:rPr lang="en-US" dirty="0" smtClean="0"/>
              <a:t>When will I ever use this in real life?</a:t>
            </a:r>
          </a:p>
          <a:p>
            <a:r>
              <a:rPr lang="en-US" dirty="0" smtClean="0"/>
              <a:t>Story problems exemplifying how the skill is applied in students’ lives</a:t>
            </a:r>
            <a:endParaRPr lang="en-US" dirty="0"/>
          </a:p>
        </p:txBody>
      </p:sp>
      <p:pic>
        <p:nvPicPr>
          <p:cNvPr id="9218" name="Picture 2" descr="C:\Users\JSU\AppData\Local\Microsoft\Windows\Temporary Internet Files\Content.IE5\STAC2BNT\MP90044859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2514600"/>
            <a:ext cx="2286000" cy="3429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6402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114</TotalTime>
  <Words>523</Words>
  <Application>Microsoft Office PowerPoint</Application>
  <PresentationFormat>On-screen Show (4:3)</PresentationFormat>
  <Paragraphs>94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A Year’s Growth: Differentiation for Gifted Students in Math</vt:lpstr>
      <vt:lpstr>Common Ways Teachers “Occupied” students who had already mastered the content:</vt:lpstr>
      <vt:lpstr>Slide 3</vt:lpstr>
      <vt:lpstr>Slide 4</vt:lpstr>
      <vt:lpstr>This is an opportunity to connect with the student and with their family.</vt:lpstr>
      <vt:lpstr>Beta Testers</vt:lpstr>
      <vt:lpstr>Graphic Design</vt:lpstr>
      <vt:lpstr>Developing Test Items</vt:lpstr>
      <vt:lpstr>Real-life Application  or Career Research</vt:lpstr>
      <vt:lpstr>Data Collection</vt:lpstr>
      <vt:lpstr>Grant Writing</vt:lpstr>
      <vt:lpstr>Planning and Organizing Field Trips</vt:lpstr>
      <vt:lpstr>Creating and Maintaining Classroom webpages, social media, or BLOGS </vt:lpstr>
      <vt:lpstr>Digital Yearbook or Digital Portfolio of Math Learning</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Year’s Growth: Differentiation for Gifted Students in Math</dc:title>
  <dc:creator>atrantham</dc:creator>
  <cp:lastModifiedBy>atrantham</cp:lastModifiedBy>
  <cp:revision>14</cp:revision>
  <dcterms:created xsi:type="dcterms:W3CDTF">2014-06-27T16:05:54Z</dcterms:created>
  <dcterms:modified xsi:type="dcterms:W3CDTF">2014-10-17T20:47:04Z</dcterms:modified>
</cp:coreProperties>
</file>